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8"/>
    <p:sldId id="257" r:id="rId29"/>
    <p:sldId id="258" r:id="rId30"/>
    <p:sldId id="259" r:id="rId31"/>
    <p:sldId id="260" r:id="rId32"/>
    <p:sldId id="261" r:id="rId33"/>
    <p:sldId id="262" r:id="rId3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Georgia Pro" charset="1" panose="02040502050405020303"/>
      <p:regular r:id="rId14"/>
    </p:embeddedFont>
    <p:embeddedFont>
      <p:font typeface="Georgia Pro Bold" charset="1" panose="02040802050405020203"/>
      <p:regular r:id="rId15"/>
    </p:embeddedFont>
    <p:embeddedFont>
      <p:font typeface="Georgia Pro Italics" charset="1" panose="02040502050405090303"/>
      <p:regular r:id="rId16"/>
    </p:embeddedFont>
    <p:embeddedFont>
      <p:font typeface="Georgia Pro Bold Italics" charset="1" panose="02040802050405090203"/>
      <p:regular r:id="rId17"/>
    </p:embeddedFont>
    <p:embeddedFont>
      <p:font typeface="Georgia Pro Light" charset="1" panose="02040302050405020303"/>
      <p:regular r:id="rId18"/>
    </p:embeddedFont>
    <p:embeddedFont>
      <p:font typeface="Georgia Pro Light Italics" charset="1" panose="02040302050405090303"/>
      <p:regular r:id="rId19"/>
    </p:embeddedFont>
    <p:embeddedFont>
      <p:font typeface="Georgia Pro Heavy" charset="1" panose="02040A02050405020203"/>
      <p:regular r:id="rId20"/>
    </p:embeddedFont>
    <p:embeddedFont>
      <p:font typeface="Georgia Pro Heavy Italics" charset="1" panose="02040A02050405090203"/>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slides/slide1.xml" Type="http://schemas.openxmlformats.org/officeDocument/2006/relationships/slide"/><Relationship Id="rId29" Target="slides/slide2.xml" Type="http://schemas.openxmlformats.org/officeDocument/2006/relationships/slide"/><Relationship Id="rId3" Target="viewProps.xml" Type="http://schemas.openxmlformats.org/officeDocument/2006/relationships/viewProps"/><Relationship Id="rId30" Target="slides/slide3.xml" Type="http://schemas.openxmlformats.org/officeDocument/2006/relationships/slide"/><Relationship Id="rId31" Target="slides/slide4.xml" Type="http://schemas.openxmlformats.org/officeDocument/2006/relationships/slide"/><Relationship Id="rId32" Target="slides/slide5.xml" Type="http://schemas.openxmlformats.org/officeDocument/2006/relationships/slide"/><Relationship Id="rId33" Target="slides/slide6.xml" Type="http://schemas.openxmlformats.org/officeDocument/2006/relationships/slide"/><Relationship Id="rId34" Target="slides/slide7.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0.png" Type="http://schemas.openxmlformats.org/officeDocument/2006/relationships/image"/><Relationship Id="rId12" Target="../media/image21.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2" Target="../media/image1.pn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0.png" Type="http://schemas.openxmlformats.org/officeDocument/2006/relationships/image"/><Relationship Id="rId8" Target="../media/image11.svg" Type="http://schemas.openxmlformats.org/officeDocument/2006/relationships/image"/><Relationship Id="rId9" Target="../media/image1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3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36705" y="6409875"/>
            <a:ext cx="724985" cy="920616"/>
          </a:xfrm>
          <a:custGeom>
            <a:avLst/>
            <a:gdLst/>
            <a:ahLst/>
            <a:cxnLst/>
            <a:rect r="r" b="b" t="t" l="l"/>
            <a:pathLst>
              <a:path h="920616" w="724985">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Freeform 16" id="16"/>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688802" y="3136543"/>
            <a:ext cx="10910396" cy="3200970"/>
          </a:xfrm>
          <a:prstGeom prst="rect">
            <a:avLst/>
          </a:prstGeom>
        </p:spPr>
        <p:txBody>
          <a:bodyPr anchor="t" rtlCol="false" tIns="0" lIns="0" bIns="0" rIns="0">
            <a:spAutoFit/>
          </a:bodyPr>
          <a:lstStyle/>
          <a:p>
            <a:pPr algn="ctr">
              <a:lnSpc>
                <a:spcPts val="12218"/>
              </a:lnSpc>
            </a:pPr>
            <a:r>
              <a:rPr lang="en-US" sz="12998">
                <a:solidFill>
                  <a:srgbClr val="000000"/>
                </a:solidFill>
                <a:latin typeface="DM Sans Bold"/>
              </a:rPr>
              <a:t>Interview with AI</a:t>
            </a:r>
          </a:p>
        </p:txBody>
      </p:sp>
      <p:sp>
        <p:nvSpPr>
          <p:cNvPr name="TextBox 18" id="18"/>
          <p:cNvSpPr txBox="true"/>
          <p:nvPr/>
        </p:nvSpPr>
        <p:spPr>
          <a:xfrm rot="0">
            <a:off x="4914102" y="6624033"/>
            <a:ext cx="8459795" cy="578026"/>
          </a:xfrm>
          <a:prstGeom prst="rect">
            <a:avLst/>
          </a:prstGeom>
        </p:spPr>
        <p:txBody>
          <a:bodyPr anchor="t" rtlCol="false" tIns="0" lIns="0" bIns="0" rIns="0">
            <a:spAutoFit/>
          </a:bodyPr>
          <a:lstStyle/>
          <a:p>
            <a:pPr algn="ctr">
              <a:lnSpc>
                <a:spcPts val="4381"/>
              </a:lnSpc>
            </a:pPr>
            <a:r>
              <a:rPr lang="en-US" sz="4381" spc="-87">
                <a:solidFill>
                  <a:srgbClr val="000000"/>
                </a:solidFill>
                <a:latin typeface="DM Sans Bold"/>
              </a:rPr>
              <a:t>Presented by Saalim</a:t>
            </a:r>
          </a:p>
        </p:txBody>
      </p:sp>
      <p:sp>
        <p:nvSpPr>
          <p:cNvPr name="Freeform 19" id="19"/>
          <p:cNvSpPr/>
          <p:nvPr/>
        </p:nvSpPr>
        <p:spPr>
          <a:xfrm flipH="false" flipV="false" rot="0">
            <a:off x="4737926" y="2576219"/>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994934" y="2091045"/>
            <a:ext cx="6264366" cy="6104909"/>
          </a:xfrm>
          <a:custGeom>
            <a:avLst/>
            <a:gdLst/>
            <a:ahLst/>
            <a:cxnLst/>
            <a:rect r="r" b="b" t="t" l="l"/>
            <a:pathLst>
              <a:path h="6104909" w="6264366">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504950" y="2345718"/>
            <a:ext cx="7848753" cy="22821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Origin of the creative idea</a:t>
            </a:r>
          </a:p>
        </p:txBody>
      </p:sp>
      <p:sp>
        <p:nvSpPr>
          <p:cNvPr name="TextBox 5" id="5"/>
          <p:cNvSpPr txBox="true"/>
          <p:nvPr/>
        </p:nvSpPr>
        <p:spPr>
          <a:xfrm rot="0">
            <a:off x="1504950" y="4807557"/>
            <a:ext cx="7707571" cy="3324225"/>
          </a:xfrm>
          <a:prstGeom prst="rect">
            <a:avLst/>
          </a:prstGeom>
        </p:spPr>
        <p:txBody>
          <a:bodyPr anchor="t" rtlCol="false" tIns="0" lIns="0" bIns="0" rIns="0">
            <a:spAutoFit/>
          </a:bodyPr>
          <a:lstStyle/>
          <a:p>
            <a:pPr>
              <a:lnSpc>
                <a:spcPts val="2699"/>
              </a:lnSpc>
            </a:pPr>
            <a:r>
              <a:rPr lang="en-US" sz="1999" spc="119">
                <a:solidFill>
                  <a:srgbClr val="000000"/>
                </a:solidFill>
                <a:latin typeface="DM Sans"/>
              </a:rPr>
              <a:t>Fed up with automated rejection emails? Our product doesn’t solve that but at least works on solving it.</a:t>
            </a:r>
          </a:p>
          <a:p>
            <a:pPr>
              <a:lnSpc>
                <a:spcPts val="2699"/>
              </a:lnSpc>
            </a:pPr>
          </a:p>
          <a:p>
            <a:pPr>
              <a:lnSpc>
                <a:spcPts val="2699"/>
              </a:lnSpc>
            </a:pPr>
            <a:r>
              <a:rPr lang="en-US" sz="1999" spc="119">
                <a:solidFill>
                  <a:srgbClr val="000000"/>
                </a:solidFill>
                <a:latin typeface="DM Sans"/>
              </a:rPr>
              <a:t>The goal of the product is to provide personalized feedbacks for every candidate which will not be ideal in a human based interview. Leveraging the power of AI to avoid biased, unsatisfactory interview processes and help us improve with providing us feedbacks on the areas we can improve and also, letting us know where we excel.</a:t>
            </a:r>
          </a:p>
          <a:p>
            <a:pPr marL="0" indent="0" lvl="0">
              <a:lnSpc>
                <a:spcPts val="2699"/>
              </a:lnSpc>
              <a:spcBef>
                <a:spcPct val="0"/>
              </a:spcBef>
            </a:pP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8001" y="1028700"/>
            <a:ext cx="15394986" cy="8192709"/>
          </a:xfrm>
          <a:custGeom>
            <a:avLst/>
            <a:gdLst/>
            <a:ahLst/>
            <a:cxnLst/>
            <a:rect r="r" b="b" t="t" l="l"/>
            <a:pathLst>
              <a:path h="8192709" w="15394986">
                <a:moveTo>
                  <a:pt x="0" y="0"/>
                </a:moveTo>
                <a:lnTo>
                  <a:pt x="15394985" y="0"/>
                </a:lnTo>
                <a:lnTo>
                  <a:pt x="15394985" y="8192709"/>
                </a:lnTo>
                <a:lnTo>
                  <a:pt x="0" y="8192709"/>
                </a:lnTo>
                <a:lnTo>
                  <a:pt x="0" y="0"/>
                </a:lnTo>
                <a:close/>
              </a:path>
            </a:pathLst>
          </a:custGeom>
          <a:blipFill>
            <a:blip r:embed="rId2"/>
            <a:stretch>
              <a:fillRect l="0" t="0" r="0" b="0"/>
            </a:stretch>
          </a:blipFill>
        </p:spPr>
      </p:sp>
      <p:sp>
        <p:nvSpPr>
          <p:cNvPr name="TextBox 3" id="3"/>
          <p:cNvSpPr txBox="true"/>
          <p:nvPr/>
        </p:nvSpPr>
        <p:spPr>
          <a:xfrm rot="0">
            <a:off x="5856111" y="82563"/>
            <a:ext cx="4406146" cy="946137"/>
          </a:xfrm>
          <a:prstGeom prst="rect">
            <a:avLst/>
          </a:prstGeom>
        </p:spPr>
        <p:txBody>
          <a:bodyPr anchor="t" rtlCol="false" tIns="0" lIns="0" bIns="0" rIns="0">
            <a:spAutoFit/>
          </a:bodyPr>
          <a:lstStyle/>
          <a:p>
            <a:pPr algn="ctr">
              <a:lnSpc>
                <a:spcPts val="7700"/>
              </a:lnSpc>
            </a:pPr>
            <a:r>
              <a:rPr lang="en-US" sz="5500">
                <a:solidFill>
                  <a:srgbClr val="000000"/>
                </a:solidFill>
                <a:latin typeface="Georgia Pro"/>
              </a:rPr>
              <a:t>User Interface</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0" y="2329837"/>
            <a:ext cx="18288000" cy="5212068"/>
          </a:xfrm>
          <a:prstGeom prst="rect">
            <a:avLst/>
          </a:prstGeom>
        </p:spPr>
        <p:txBody>
          <a:bodyPr anchor="t" rtlCol="false" tIns="0" lIns="0" bIns="0" rIns="0">
            <a:spAutoFit/>
          </a:bodyPr>
          <a:lstStyle/>
          <a:p>
            <a:pPr algn="ctr">
              <a:lnSpc>
                <a:spcPts val="4620"/>
              </a:lnSpc>
              <a:spcBef>
                <a:spcPct val="0"/>
              </a:spcBef>
            </a:pPr>
            <a:r>
              <a:rPr lang="en-US" sz="3300">
                <a:solidFill>
                  <a:srgbClr val="000000"/>
                </a:solidFill>
                <a:latin typeface="DM Sans Bold"/>
              </a:rPr>
              <a:t>W</a:t>
            </a:r>
            <a:r>
              <a:rPr lang="en-US" sz="3300">
                <a:solidFill>
                  <a:srgbClr val="000000"/>
                </a:solidFill>
                <a:latin typeface="DM Sans Bold"/>
              </a:rPr>
              <a:t>e have worked on both Traditional approaches and used AI to evaluate candidate’s answers. </a:t>
            </a:r>
          </a:p>
          <a:p>
            <a:pPr algn="ctr">
              <a:lnSpc>
                <a:spcPts val="4620"/>
              </a:lnSpc>
              <a:spcBef>
                <a:spcPct val="0"/>
              </a:spcBef>
            </a:pPr>
          </a:p>
          <a:p>
            <a:pPr algn="ctr">
              <a:lnSpc>
                <a:spcPts val="4620"/>
              </a:lnSpc>
              <a:spcBef>
                <a:spcPct val="0"/>
              </a:spcBef>
            </a:pPr>
            <a:r>
              <a:rPr lang="en-US" sz="3300">
                <a:solidFill>
                  <a:srgbClr val="000000"/>
                </a:solidFill>
                <a:latin typeface="DM Sans Bold"/>
              </a:rPr>
              <a:t>1) Weak AI</a:t>
            </a:r>
          </a:p>
          <a:p>
            <a:pPr algn="ctr">
              <a:lnSpc>
                <a:spcPts val="4620"/>
              </a:lnSpc>
              <a:spcBef>
                <a:spcPct val="0"/>
              </a:spcBef>
            </a:pPr>
            <a:r>
              <a:rPr lang="en-US" sz="3300">
                <a:solidFill>
                  <a:srgbClr val="000000"/>
                </a:solidFill>
                <a:latin typeface="DM Sans Bold"/>
              </a:rPr>
              <a:t>  - I have multiple NLP pretrained models like wordnet, transformers etc to find the semantic similarity. Accuracy was low</a:t>
            </a:r>
          </a:p>
          <a:p>
            <a:pPr algn="ctr">
              <a:lnSpc>
                <a:spcPts val="4620"/>
              </a:lnSpc>
              <a:spcBef>
                <a:spcPct val="0"/>
              </a:spcBef>
            </a:pPr>
            <a:r>
              <a:rPr lang="en-US" sz="3300">
                <a:solidFill>
                  <a:srgbClr val="000000"/>
                </a:solidFill>
                <a:latin typeface="DM Sans Bold"/>
              </a:rPr>
              <a:t>2) Open AI</a:t>
            </a:r>
          </a:p>
          <a:p>
            <a:pPr algn="ctr">
              <a:lnSpc>
                <a:spcPts val="4620"/>
              </a:lnSpc>
              <a:spcBef>
                <a:spcPct val="0"/>
              </a:spcBef>
            </a:pPr>
            <a:r>
              <a:rPr lang="en-US" sz="3300">
                <a:solidFill>
                  <a:srgbClr val="000000"/>
                </a:solidFill>
                <a:latin typeface="DM Sans Bold"/>
              </a:rPr>
              <a:t>- Integrated with chatgpt3.5 to evaluate candidate’s answer and provide us with a score ranging from 0 to 1. It’s able to give feedback and accuracy is higher.</a:t>
            </a:r>
          </a:p>
        </p:txBody>
      </p:sp>
      <p:sp>
        <p:nvSpPr>
          <p:cNvPr name="TextBox 3" id="3"/>
          <p:cNvSpPr txBox="true"/>
          <p:nvPr/>
        </p:nvSpPr>
        <p:spPr>
          <a:xfrm rot="0">
            <a:off x="5216288" y="904875"/>
            <a:ext cx="7100768" cy="1094728"/>
          </a:xfrm>
          <a:prstGeom prst="rect">
            <a:avLst/>
          </a:prstGeom>
        </p:spPr>
        <p:txBody>
          <a:bodyPr anchor="t" rtlCol="false" tIns="0" lIns="0" bIns="0" rIns="0">
            <a:spAutoFit/>
          </a:bodyPr>
          <a:lstStyle/>
          <a:p>
            <a:pPr algn="ctr">
              <a:lnSpc>
                <a:spcPts val="8960"/>
              </a:lnSpc>
            </a:pPr>
            <a:r>
              <a:rPr lang="en-US" sz="6400">
                <a:solidFill>
                  <a:srgbClr val="000000"/>
                </a:solidFill>
                <a:latin typeface="Canva Sans Bold"/>
              </a:rPr>
              <a:t>Backend Features</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711184" y="334970"/>
            <a:ext cx="8865632" cy="962647"/>
          </a:xfrm>
          <a:prstGeom prst="rect">
            <a:avLst/>
          </a:prstGeom>
        </p:spPr>
        <p:txBody>
          <a:bodyPr anchor="t" rtlCol="false" tIns="0" lIns="0" bIns="0" rIns="0">
            <a:spAutoFit/>
          </a:bodyPr>
          <a:lstStyle/>
          <a:p>
            <a:pPr algn="ctr" marL="0" indent="0" lvl="0">
              <a:lnSpc>
                <a:spcPts val="7840"/>
              </a:lnSpc>
              <a:spcBef>
                <a:spcPct val="0"/>
              </a:spcBef>
            </a:pPr>
            <a:r>
              <a:rPr lang="en-US" sz="5600">
                <a:solidFill>
                  <a:srgbClr val="000000"/>
                </a:solidFill>
                <a:latin typeface="Georgia Pro Bold"/>
              </a:rPr>
              <a:t>Response from Backend</a:t>
            </a:r>
          </a:p>
        </p:txBody>
      </p:sp>
      <p:sp>
        <p:nvSpPr>
          <p:cNvPr name="TextBox 3" id="3"/>
          <p:cNvSpPr txBox="true"/>
          <p:nvPr/>
        </p:nvSpPr>
        <p:spPr>
          <a:xfrm rot="0">
            <a:off x="0" y="1499900"/>
            <a:ext cx="18288000" cy="8102587"/>
          </a:xfrm>
          <a:prstGeom prst="rect">
            <a:avLst/>
          </a:prstGeom>
        </p:spPr>
        <p:txBody>
          <a:bodyPr anchor="t" rtlCol="false" tIns="0" lIns="0" bIns="0" rIns="0">
            <a:spAutoFit/>
          </a:bodyPr>
          <a:lstStyle/>
          <a:p>
            <a:pPr algn="ctr">
              <a:lnSpc>
                <a:spcPts val="2800"/>
              </a:lnSpc>
              <a:spcBef>
                <a:spcPct val="0"/>
              </a:spcBef>
            </a:pPr>
          </a:p>
          <a:p>
            <a:pPr algn="ctr">
              <a:lnSpc>
                <a:spcPts val="2800"/>
              </a:lnSpc>
              <a:spcBef>
                <a:spcPct val="0"/>
              </a:spcBef>
            </a:pPr>
            <a:r>
              <a:rPr lang="en-US" sz="2000">
                <a:solidFill>
                  <a:srgbClr val="FF3131"/>
                </a:solidFill>
                <a:latin typeface="DM Sans Bold"/>
              </a:rPr>
              <a:t>{1: "\nSummary: The candidate's response is significantl…dence/similarity score for this comparison is 0.\n", 2: '\nSummary: The candidate has grasped the key concep…response would be approximately 0.7. \n\nScore: 0.7', 5: "\nSummary:\nThe candidate's response is significantl…in this area. \n\nConfidence/Similarity Score: 0.2 "}</a:t>
            </a:r>
          </a:p>
          <a:p>
            <a:pPr algn="ctr">
              <a:lnSpc>
                <a:spcPts val="2800"/>
              </a:lnSpc>
              <a:spcBef>
                <a:spcPct val="0"/>
              </a:spcBef>
            </a:pPr>
            <a:r>
              <a:rPr lang="en-US" sz="2000">
                <a:solidFill>
                  <a:srgbClr val="FF3131"/>
                </a:solidFill>
                <a:latin typeface="DM Sans Bold"/>
              </a:rPr>
              <a:t>1</a:t>
            </a:r>
          </a:p>
          <a:p>
            <a:pPr algn="ctr">
              <a:lnSpc>
                <a:spcPts val="2800"/>
              </a:lnSpc>
              <a:spcBef>
                <a:spcPct val="0"/>
              </a:spcBef>
            </a:pPr>
            <a:r>
              <a:rPr lang="en-US" sz="2000">
                <a:solidFill>
                  <a:srgbClr val="FF3131"/>
                </a:solidFill>
                <a:latin typeface="DM Sans Bold"/>
              </a:rPr>
              <a:t>: </a:t>
            </a:r>
          </a:p>
          <a:p>
            <a:pPr algn="ctr">
              <a:lnSpc>
                <a:spcPts val="2800"/>
              </a:lnSpc>
              <a:spcBef>
                <a:spcPct val="0"/>
              </a:spcBef>
            </a:pPr>
            <a:r>
              <a:rPr lang="en-US" sz="2000">
                <a:solidFill>
                  <a:srgbClr val="FF3131"/>
                </a:solidFill>
                <a:latin typeface="DM Sans Bold"/>
              </a:rPr>
              <a:t>"\nSummary: The candidate's response is significantly different from the original answer and does not demonstrate a grasp of the technical concepts. The candidate's response is too general and lacks depth. The candidate has not provided any additional insights compared to the original answer. The confidence/similarity score for this comparison is 0.\n"</a:t>
            </a:r>
          </a:p>
          <a:p>
            <a:pPr algn="ctr">
              <a:lnSpc>
                <a:spcPts val="2800"/>
              </a:lnSpc>
              <a:spcBef>
                <a:spcPct val="0"/>
              </a:spcBef>
            </a:pPr>
            <a:r>
              <a:rPr lang="en-US" sz="2000">
                <a:solidFill>
                  <a:srgbClr val="FF3131"/>
                </a:solidFill>
                <a:latin typeface="DM Sans Bold"/>
              </a:rPr>
              <a:t>2</a:t>
            </a:r>
          </a:p>
          <a:p>
            <a:pPr algn="ctr">
              <a:lnSpc>
                <a:spcPts val="2800"/>
              </a:lnSpc>
              <a:spcBef>
                <a:spcPct val="0"/>
              </a:spcBef>
            </a:pPr>
            <a:r>
              <a:rPr lang="en-US" sz="2000">
                <a:solidFill>
                  <a:srgbClr val="FF3131"/>
                </a:solidFill>
                <a:latin typeface="DM Sans Bold"/>
              </a:rPr>
              <a:t>: </a:t>
            </a:r>
          </a:p>
          <a:p>
            <a:pPr algn="ctr">
              <a:lnSpc>
                <a:spcPts val="2800"/>
              </a:lnSpc>
              <a:spcBef>
                <a:spcPct val="0"/>
              </a:spcBef>
            </a:pPr>
            <a:r>
              <a:rPr lang="en-US" sz="2000">
                <a:solidFill>
                  <a:srgbClr val="FF3131"/>
                </a:solidFill>
                <a:latin typeface="DM Sans Bold"/>
              </a:rPr>
              <a:t>"\nSummary: The candidate has grasped the key concepts of the terms \"poly\" and \"morph\" but their understanding is not as in-depth as the original answer. They have provided a concise definition for both terms but have not elaborated on their meanings or provided any additional insights. The candidate's response is similar in context to the original answer, but it lacks the depth and detail that the original answer provides. The confidence/similarity numerical score for the candidate's response would be approximately 0.7. \n\nScore: 0.7"</a:t>
            </a:r>
          </a:p>
          <a:p>
            <a:pPr algn="ctr">
              <a:lnSpc>
                <a:spcPts val="2800"/>
              </a:lnSpc>
              <a:spcBef>
                <a:spcPct val="0"/>
              </a:spcBef>
            </a:pPr>
            <a:r>
              <a:rPr lang="en-US" sz="2000">
                <a:solidFill>
                  <a:srgbClr val="FF3131"/>
                </a:solidFill>
                <a:latin typeface="DM Sans Bold"/>
              </a:rPr>
              <a:t>5</a:t>
            </a:r>
          </a:p>
          <a:p>
            <a:pPr algn="ctr">
              <a:lnSpc>
                <a:spcPts val="2800"/>
              </a:lnSpc>
              <a:spcBef>
                <a:spcPct val="0"/>
              </a:spcBef>
            </a:pPr>
            <a:r>
              <a:rPr lang="en-US" sz="2000">
                <a:solidFill>
                  <a:srgbClr val="FF3131"/>
                </a:solidFill>
                <a:latin typeface="DM Sans Bold"/>
              </a:rPr>
              <a:t>: </a:t>
            </a:r>
          </a:p>
          <a:p>
            <a:pPr algn="ctr">
              <a:lnSpc>
                <a:spcPts val="2800"/>
              </a:lnSpc>
              <a:spcBef>
                <a:spcPct val="0"/>
              </a:spcBef>
            </a:pPr>
            <a:r>
              <a:rPr lang="en-US" sz="2000">
                <a:solidFill>
                  <a:srgbClr val="FF3131"/>
                </a:solidFill>
                <a:latin typeface="DM Sans Bold"/>
              </a:rPr>
              <a:t>"\nSummary:\nThe candidate's response is significantly different from the original answer. While the original answer discusses assessing understanding of technical concepts in an interview, the candidate's response simply states \"process of making data modules.\" This does not demonstrate a strong understanding of the question or the topic at hand. The candidate does not mention any specific technical concepts or provide any additional insights. It is clear that the candidate has not grasped the key concepts and lacks depth of understanding in this area. \n\nConfidence/Similarity Score: 0.2 "</a:t>
            </a:r>
          </a:p>
          <a:p>
            <a:pPr algn="ctr">
              <a:lnSpc>
                <a:spcPts val="28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9832111" y="3352800"/>
            <a:ext cx="7877295" cy="6244300"/>
          </a:xfrm>
          <a:custGeom>
            <a:avLst/>
            <a:gdLst/>
            <a:ahLst/>
            <a:cxnLst/>
            <a:rect r="r" b="b" t="t" l="l"/>
            <a:pathLst>
              <a:path h="6244300" w="7877295">
                <a:moveTo>
                  <a:pt x="0" y="0"/>
                </a:moveTo>
                <a:lnTo>
                  <a:pt x="7877294" y="0"/>
                </a:lnTo>
                <a:lnTo>
                  <a:pt x="7877294" y="6244300"/>
                </a:lnTo>
                <a:lnTo>
                  <a:pt x="0" y="6244300"/>
                </a:lnTo>
                <a:lnTo>
                  <a:pt x="0" y="0"/>
                </a:lnTo>
                <a:close/>
              </a:path>
            </a:pathLst>
          </a:custGeom>
          <a:blipFill>
            <a:blip r:embed="rId5"/>
            <a:stretch>
              <a:fillRect l="0" t="0" r="0" b="0"/>
            </a:stretch>
          </a:blipFill>
        </p:spPr>
      </p:sp>
      <p:sp>
        <p:nvSpPr>
          <p:cNvPr name="TextBox 5" id="5"/>
          <p:cNvSpPr txBox="true"/>
          <p:nvPr/>
        </p:nvSpPr>
        <p:spPr>
          <a:xfrm rot="0">
            <a:off x="1504950" y="1754505"/>
            <a:ext cx="8751165" cy="33870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Final reflections and future steps</a:t>
            </a:r>
          </a:p>
        </p:txBody>
      </p:sp>
      <p:sp>
        <p:nvSpPr>
          <p:cNvPr name="TextBox 6" id="6"/>
          <p:cNvSpPr txBox="true"/>
          <p:nvPr/>
        </p:nvSpPr>
        <p:spPr>
          <a:xfrm rot="0">
            <a:off x="214935" y="5615460"/>
            <a:ext cx="9617175" cy="3092475"/>
          </a:xfrm>
          <a:prstGeom prst="rect">
            <a:avLst/>
          </a:prstGeom>
        </p:spPr>
        <p:txBody>
          <a:bodyPr anchor="t" rtlCol="false" tIns="0" lIns="0" bIns="0" rIns="0">
            <a:spAutoFit/>
          </a:bodyPr>
          <a:lstStyle/>
          <a:p>
            <a:pPr algn="ctr">
              <a:lnSpc>
                <a:spcPts val="4921"/>
              </a:lnSpc>
              <a:spcBef>
                <a:spcPct val="0"/>
              </a:spcBef>
            </a:pPr>
            <a:r>
              <a:rPr lang="en-US" sz="3515">
                <a:solidFill>
                  <a:srgbClr val="000000"/>
                </a:solidFill>
                <a:latin typeface="DM Sans Bold"/>
              </a:rPr>
              <a:t>We can integrate with 3rd party APIs for providing a simulation on AI conducting interviews.</a:t>
            </a:r>
          </a:p>
          <a:p>
            <a:pPr algn="ctr">
              <a:lnSpc>
                <a:spcPts val="4921"/>
              </a:lnSpc>
              <a:spcBef>
                <a:spcPct val="0"/>
              </a:spcBef>
            </a:pPr>
            <a:r>
              <a:rPr lang="en-US" sz="3515">
                <a:solidFill>
                  <a:srgbClr val="000000"/>
                </a:solidFill>
                <a:latin typeface="DM Sans Bold"/>
              </a:rPr>
              <a:t>We can also configure the plugins to enable emotions displayed in the digital human.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0819907" y="1950456"/>
            <a:ext cx="4208573" cy="4247184"/>
          </a:xfrm>
          <a:custGeom>
            <a:avLst/>
            <a:gdLst/>
            <a:ahLst/>
            <a:cxnLst/>
            <a:rect r="r" b="b" t="t" l="l"/>
            <a:pathLst>
              <a:path h="4247184" w="4208573">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8784391" y="3947139"/>
            <a:ext cx="8474909" cy="5311161"/>
          </a:xfrm>
          <a:custGeom>
            <a:avLst/>
            <a:gdLst/>
            <a:ahLst/>
            <a:cxnLst/>
            <a:rect r="r" b="b" t="t" l="l"/>
            <a:pathLst>
              <a:path h="5311161" w="8474909">
                <a:moveTo>
                  <a:pt x="0" y="0"/>
                </a:moveTo>
                <a:lnTo>
                  <a:pt x="8474909" y="0"/>
                </a:lnTo>
                <a:lnTo>
                  <a:pt x="8474909" y="5311161"/>
                </a:lnTo>
                <a:lnTo>
                  <a:pt x="0" y="5311161"/>
                </a:lnTo>
                <a:lnTo>
                  <a:pt x="0" y="0"/>
                </a:lnTo>
                <a:close/>
              </a:path>
            </a:pathLst>
          </a:custGeom>
          <a:blipFill>
            <a:blip r:embed="rId5"/>
            <a:stretch>
              <a:fillRect l="0" t="0" r="0" b="0"/>
            </a:stretch>
          </a:blipFill>
        </p:spPr>
      </p:sp>
      <p:sp>
        <p:nvSpPr>
          <p:cNvPr name="TextBox 5" id="5"/>
          <p:cNvSpPr txBox="true"/>
          <p:nvPr/>
        </p:nvSpPr>
        <p:spPr>
          <a:xfrm rot="0">
            <a:off x="1504950" y="1754505"/>
            <a:ext cx="8751165" cy="3387090"/>
          </a:xfrm>
          <a:prstGeom prst="rect">
            <a:avLst/>
          </a:prstGeom>
        </p:spPr>
        <p:txBody>
          <a:bodyPr anchor="t" rtlCol="false" tIns="0" lIns="0" bIns="0" rIns="0">
            <a:spAutoFit/>
          </a:bodyPr>
          <a:lstStyle/>
          <a:p>
            <a:pPr>
              <a:lnSpc>
                <a:spcPts val="8730"/>
              </a:lnSpc>
            </a:pPr>
            <a:r>
              <a:rPr lang="en-US" sz="9000">
                <a:solidFill>
                  <a:srgbClr val="000000"/>
                </a:solidFill>
                <a:latin typeface="DM Sans Bold"/>
              </a:rPr>
              <a:t>Final reflections and future steps</a:t>
            </a:r>
          </a:p>
        </p:txBody>
      </p:sp>
      <p:sp>
        <p:nvSpPr>
          <p:cNvPr name="TextBox 6" id="6"/>
          <p:cNvSpPr txBox="true"/>
          <p:nvPr/>
        </p:nvSpPr>
        <p:spPr>
          <a:xfrm rot="0">
            <a:off x="1504950" y="5393044"/>
            <a:ext cx="6578030" cy="3865256"/>
          </a:xfrm>
          <a:prstGeom prst="rect">
            <a:avLst/>
          </a:prstGeom>
        </p:spPr>
        <p:txBody>
          <a:bodyPr anchor="t" rtlCol="false" tIns="0" lIns="0" bIns="0" rIns="0">
            <a:spAutoFit/>
          </a:bodyPr>
          <a:lstStyle/>
          <a:p>
            <a:pPr algn="ctr">
              <a:lnSpc>
                <a:spcPts val="5106"/>
              </a:lnSpc>
              <a:spcBef>
                <a:spcPct val="0"/>
              </a:spcBef>
            </a:pPr>
            <a:r>
              <a:rPr lang="en-US" sz="3647">
                <a:solidFill>
                  <a:srgbClr val="000000"/>
                </a:solidFill>
                <a:latin typeface="DM Sans Bold"/>
              </a:rPr>
              <a:t>We can utilize computer vision technologies to employ features like detecting confidence levels, body language using sentiment-analysis.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DAGBwiAtz2o</dc:identifier>
  <dcterms:modified xsi:type="dcterms:W3CDTF">2011-08-01T06:04:30Z</dcterms:modified>
  <cp:revision>1</cp:revision>
  <dc:title>Blue Doodle Project Presentation</dc:title>
</cp:coreProperties>
</file>